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3"/>
  </p:notesMasterIdLst>
  <p:sldIdLst>
    <p:sldId id="280" r:id="rId2"/>
    <p:sldId id="266" r:id="rId3"/>
    <p:sldId id="281" r:id="rId4"/>
    <p:sldId id="264" r:id="rId5"/>
    <p:sldId id="262" r:id="rId6"/>
    <p:sldId id="271" r:id="rId7"/>
    <p:sldId id="273" r:id="rId8"/>
    <p:sldId id="283" r:id="rId9"/>
    <p:sldId id="285" r:id="rId10"/>
    <p:sldId id="286" r:id="rId11"/>
    <p:sldId id="287" r:id="rId12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8" autoAdjust="0"/>
    <p:restoredTop sz="94660"/>
  </p:normalViewPr>
  <p:slideViewPr>
    <p:cSldViewPr>
      <p:cViewPr varScale="1">
        <p:scale>
          <a:sx n="74" d="100"/>
          <a:sy n="74" d="100"/>
        </p:scale>
        <p:origin x="-4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6891008442627157"/>
          <c:y val="5.4654510688182077E-2"/>
          <c:w val="0.60002487220269618"/>
          <c:h val="0.89640967194048005"/>
        </c:manualLayout>
      </c:layout>
      <c:barChart>
        <c:barDir val="col"/>
        <c:grouping val="stacked"/>
        <c:ser>
          <c:idx val="0"/>
          <c:order val="0"/>
          <c:tx>
            <c:strRef>
              <c:f>'Лист1'!$B$1</c:f>
              <c:strCache>
                <c:ptCount val="1"/>
                <c:pt idx="0">
                  <c:v>НИЗКИЙ УРОВЕНЬ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7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</a:t>
                    </a:r>
                    <a:r>
                      <a:rPr lang="ru-RU" smtClean="0"/>
                      <a:t>1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2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'Лист1'!$A$2:$A$4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'Лист1'!$B$2:$B$4</c:f>
              <c:numCache>
                <c:formatCode>0%</c:formatCode>
                <c:ptCount val="3"/>
                <c:pt idx="0">
                  <c:v>0.27</c:v>
                </c:pt>
                <c:pt idx="1">
                  <c:v>0.55000000000000004</c:v>
                </c:pt>
                <c:pt idx="2">
                  <c:v>0.2</c:v>
                </c:pt>
              </c:numCache>
            </c:numRef>
          </c:val>
        </c:ser>
        <c:gapWidth val="100"/>
        <c:overlap val="100"/>
        <c:axId val="74637696"/>
        <c:axId val="74639232"/>
      </c:barChart>
      <c:catAx>
        <c:axId val="74637696"/>
        <c:scaling>
          <c:orientation val="minMax"/>
        </c:scaling>
        <c:axPos val="b"/>
        <c:tickLblPos val="nextTo"/>
        <c:crossAx val="74639232"/>
        <c:crosses val="autoZero"/>
        <c:auto val="1"/>
        <c:lblAlgn val="ctr"/>
        <c:lblOffset val="100"/>
      </c:catAx>
      <c:valAx>
        <c:axId val="74639232"/>
        <c:scaling>
          <c:orientation val="minMax"/>
        </c:scaling>
        <c:delete val="1"/>
        <c:axPos val="l"/>
        <c:majorGridlines/>
        <c:numFmt formatCode="0%" sourceLinked="1"/>
        <c:tickLblPos val="none"/>
        <c:crossAx val="746376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низкий уровень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2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</a:t>
                    </a:r>
                    <a:r>
                      <a:rPr lang="ru-RU" smtClean="0"/>
                      <a:t>0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Лист1!$A$2:$A$5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</c:v>
                </c:pt>
                <c:pt idx="1">
                  <c:v>0.6500000000000008</c:v>
                </c:pt>
                <c:pt idx="2">
                  <c:v>0.25</c:v>
                </c:pt>
              </c:numCache>
            </c:numRef>
          </c:val>
        </c:ser>
        <c:gapWidth val="100"/>
        <c:overlap val="100"/>
        <c:axId val="81077376"/>
        <c:axId val="81078912"/>
      </c:barChart>
      <c:catAx>
        <c:axId val="81077376"/>
        <c:scaling>
          <c:orientation val="minMax"/>
        </c:scaling>
        <c:delete val="1"/>
        <c:axPos val="b"/>
        <c:tickLblPos val="none"/>
        <c:crossAx val="81078912"/>
        <c:crosses val="autoZero"/>
        <c:auto val="1"/>
        <c:lblAlgn val="ctr"/>
        <c:lblOffset val="100"/>
      </c:catAx>
      <c:valAx>
        <c:axId val="81078912"/>
        <c:scaling>
          <c:orientation val="minMax"/>
        </c:scaling>
        <c:delete val="1"/>
        <c:axPos val="l"/>
        <c:majorGridlines/>
        <c:numFmt formatCode="0%" sourceLinked="1"/>
        <c:tickLblPos val="none"/>
        <c:crossAx val="810773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0.47281</cdr:x>
      <cdr:y>0.16019</cdr:y>
    </cdr:from>
    <cdr:to>
      <cdr:x>0.71221</cdr:x>
      <cdr:y>0.49921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05905" y="4320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0.54822</cdr:x>
      <cdr:y>0.21358</cdr:y>
    </cdr:from>
    <cdr:to>
      <cdr:x>0.78762</cdr:x>
      <cdr:y>0.5526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93937" y="5760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0.26543</cdr:x>
      <cdr:y>0.29367</cdr:y>
    </cdr:from>
    <cdr:to>
      <cdr:x>0.50483</cdr:x>
      <cdr:y>0.6327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13817" y="79208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0.3974</cdr:x>
      <cdr:y>0.64074</cdr:y>
    </cdr:from>
    <cdr:to>
      <cdr:x>0.6368</cdr:x>
      <cdr:y>0.97977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517873" y="172819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0.10142</cdr:x>
      <cdr:y>0</cdr:y>
    </cdr:from>
    <cdr:to>
      <cdr:x>0.34104</cdr:x>
      <cdr:y>0.33844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65731" y="0"/>
          <a:ext cx="864110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 smtClean="0"/>
        </a:p>
        <a:p xmlns:a="http://schemas.openxmlformats.org/drawingml/2006/main">
          <a:endParaRPr lang="ru-RU" dirty="0"/>
        </a:p>
        <a:p xmlns:a="http://schemas.openxmlformats.org/drawingml/2006/main">
          <a:endParaRPr lang="ru-RU" sz="20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0.47066</cdr:x>
      <cdr:y>0.21358</cdr:y>
    </cdr:from>
    <cdr:to>
      <cdr:x>0.70986</cdr:x>
      <cdr:y>0.5526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99183" y="5760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 smtClean="0"/>
        </a:p>
      </cdr:txBody>
    </cdr:sp>
  </cdr:relSizeAnchor>
  <cdr:relSizeAnchor xmlns:cdr="http://schemas.openxmlformats.org/drawingml/2006/chartDrawing">
    <cdr:from>
      <cdr:x>0.47066</cdr:x>
      <cdr:y>0.66098</cdr:y>
    </cdr:from>
    <cdr:to>
      <cdr:x>0.70986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99183" y="23042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 smtClean="0"/>
        </a:p>
        <a:p xmlns:a="http://schemas.openxmlformats.org/drawingml/2006/main">
          <a:endParaRPr lang="ru-RU" dirty="0"/>
        </a:p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0.09392</cdr:x>
      <cdr:y>0.13349</cdr:y>
    </cdr:from>
    <cdr:to>
      <cdr:x>0.40847</cdr:x>
      <cdr:y>0.47251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9023" y="360040"/>
          <a:ext cx="120243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0.09392</cdr:x>
      <cdr:y>0.0534</cdr:y>
    </cdr:from>
    <cdr:to>
      <cdr:x>0.33312</cdr:x>
      <cdr:y>0.39242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9023" y="1440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 smtClean="0"/>
        </a:p>
        <a:p xmlns:a="http://schemas.openxmlformats.org/drawingml/2006/main">
          <a:endParaRPr lang="ru-RU" dirty="0"/>
        </a:p>
        <a:p xmlns:a="http://schemas.openxmlformats.org/drawingml/2006/main">
          <a:endParaRPr lang="ru-RU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C510EFAC-D541-420E-8772-8701C925481F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88CFDAC-B3A6-42A2-8B82-ADFC25DF99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4009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E11A896-06FF-4486-8E9D-4AE6B7FF7276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A94E953-0F21-4935-AE66-A329EFDE01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Руководитель кружка:</a:t>
            </a:r>
          </a:p>
          <a:p>
            <a:r>
              <a:rPr lang="ru-RU" dirty="0" smtClean="0"/>
              <a:t>Камалова Татьяна Николаевна,</a:t>
            </a:r>
          </a:p>
          <a:p>
            <a:r>
              <a:rPr lang="ru-RU" dirty="0" smtClean="0"/>
              <a:t>Воспитатель МБДОУ №18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кружка 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i="1" dirty="0" smtClean="0"/>
              <a:t>Умелые ручки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9" name="Содержимое 8" descr="SDC115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51375" y="1844824"/>
            <a:ext cx="3905250" cy="335344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80020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Цель: Развитие конструктивных задатков, художественно-эстетического вкуса и творческого воображения. </a:t>
            </a:r>
            <a:r>
              <a:rPr lang="ru-RU" sz="24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2420887"/>
            <a:ext cx="7416824" cy="3153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Задачи: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1.Развивать мотивацию к конструированию из бумаги; знакомить с различными техниками работы с бумагой.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2.Формировать познавательную и исследовательскую активность; развивать мелкую моторику пальцев.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3.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Содействовать воспитанию ценностного отношения к материалам и инструментам, результатам творческой деятельности окружающих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99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744416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1800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“Истоки творческих способностей и дарования детей на кончиках их пальцев. От пальцев, образно говоря, идут тончайшие ручейки, которые питают источник творческой мысли. Чем больше уверенности и изобретательности в движениях детской руки, тем тоньше взаимодействие с орудием труда, чем сложнее движение, необходимое для этого взаимодействия, тем глубже входит взаимодействие руки с природой, с общественным трудом в духовную жизнь ребенка. Другими словами: чем больше мастерства в детской руке, тем умнее ребенок”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В.А.Сухомлинский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" pitchFamily="34" charset="0"/>
              </a:rPr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145286" lvl="1" indent="-742950"/>
            <a:r>
              <a:rPr lang="ru-RU" sz="2000" i="1" dirty="0" smtClean="0">
                <a:solidFill>
                  <a:schemeClr val="bg2"/>
                </a:solidFill>
              </a:rPr>
              <a:t>Художественный труд- это  средство развития творческого потенциала дошкольников.</a:t>
            </a:r>
            <a:r>
              <a:rPr lang="ru-RU" sz="2000" dirty="0" smtClean="0">
                <a:solidFill>
                  <a:schemeClr val="accent6"/>
                </a:solidFill>
              </a:rPr>
              <a:t/>
            </a:r>
            <a:br>
              <a:rPr lang="ru-RU" sz="2000" dirty="0" smtClean="0">
                <a:solidFill>
                  <a:schemeClr val="accent6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816137" y="2564904"/>
            <a:ext cx="3736422" cy="3168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61566" y="2564904"/>
            <a:ext cx="4224469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92828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971600" y="3320988"/>
            <a:ext cx="3346450" cy="250983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5148064" y="3338990"/>
            <a:ext cx="3312369" cy="2484276"/>
          </a:xfrm>
        </p:spPr>
      </p:pic>
    </p:spTree>
    <p:extLst>
      <p:ext uri="{BB962C8B-B14F-4D97-AF65-F5344CB8AC3E}">
        <p14:creationId xmlns:p14="http://schemas.microsoft.com/office/powerpoint/2010/main" xmlns="" val="424039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</a:rPr>
              <a:t>Выполненные поделки используются в качестве подарков к Дню 8 Марта, 23 февраля, новогодним праздникам, 9 мая, а так же в оформлении группы к  праздникам.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899592" y="3068960"/>
            <a:ext cx="3346449" cy="250983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5009075" y="3140968"/>
            <a:ext cx="3264362" cy="2448272"/>
          </a:xfrm>
        </p:spPr>
      </p:pic>
    </p:spTree>
    <p:extLst>
      <p:ext uri="{BB962C8B-B14F-4D97-AF65-F5344CB8AC3E}">
        <p14:creationId xmlns:p14="http://schemas.microsoft.com/office/powerpoint/2010/main" xmlns="" val="280373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i="1" dirty="0" smtClean="0">
                <a:solidFill>
                  <a:srgbClr val="A50021"/>
                </a:solidFill>
              </a:rPr>
              <a:t>«…Мир будет счастлив только тогда, когда у каждого человека будет душа художника. Иначе говоря, когда каждый будет находить радость в своем труде.»</a:t>
            </a:r>
            <a:br>
              <a:rPr lang="ru-RU" sz="2000" i="1" dirty="0" smtClean="0">
                <a:solidFill>
                  <a:srgbClr val="A50021"/>
                </a:solidFill>
              </a:rPr>
            </a:br>
            <a:r>
              <a:rPr lang="ru-RU" sz="2000" i="1" dirty="0" smtClean="0">
                <a:solidFill>
                  <a:srgbClr val="A50021"/>
                </a:solidFill>
              </a:rPr>
              <a:t/>
            </a:r>
            <a:br>
              <a:rPr lang="ru-RU" sz="2000" i="1" dirty="0" smtClean="0">
                <a:solidFill>
                  <a:srgbClr val="A50021"/>
                </a:solidFill>
              </a:rPr>
            </a:br>
            <a:r>
              <a:rPr lang="ru-RU" sz="2000" i="1" dirty="0" smtClean="0">
                <a:solidFill>
                  <a:srgbClr val="A50021"/>
                </a:solidFill>
              </a:rPr>
              <a:t>                                   Роден</a:t>
            </a:r>
            <a:r>
              <a:rPr lang="ru-RU" sz="2000" dirty="0" smtClean="0"/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 rot="21600000">
            <a:off x="780114" y="2780928"/>
            <a:ext cx="3503853" cy="3024336"/>
          </a:xfrm>
        </p:spPr>
      </p:pic>
      <p:pic>
        <p:nvPicPr>
          <p:cNvPr id="5122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920330" y="2997782"/>
            <a:ext cx="3646192" cy="273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693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DC115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844824"/>
            <a:ext cx="6912768" cy="428133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Коллекции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Мониторинг кружковой работы «Умелые ручки»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Сентябрь 2012г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979576532"/>
              </p:ext>
            </p:extLst>
          </p:nvPr>
        </p:nvGraphicFramePr>
        <p:xfrm>
          <a:off x="755576" y="3573016"/>
          <a:ext cx="3606105" cy="2553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Май 2013г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xmlns="" val="2001233637"/>
              </p:ext>
            </p:extLst>
          </p:nvPr>
        </p:nvGraphicFramePr>
        <p:xfrm>
          <a:off x="4860032" y="3501008"/>
          <a:ext cx="3607693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4130108" y="3088180"/>
            <a:ext cx="883784" cy="68163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259296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dirty="0" smtClean="0">
                <a:solidFill>
                  <a:srgbClr val="000099"/>
                </a:solidFill>
              </a:rPr>
              <a:t>Используемая литература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 flipH="1" flipV="1">
            <a:off x="8604448" y="6453336"/>
            <a:ext cx="386329" cy="8031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7" name="Picture 18" descr="IMG_247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851256">
            <a:off x="880068" y="4142200"/>
            <a:ext cx="14859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IMG_245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64288" y="4365104"/>
            <a:ext cx="1485900" cy="1981200"/>
          </a:xfrm>
          <a:noFill/>
        </p:spPr>
      </p:pic>
      <p:pic>
        <p:nvPicPr>
          <p:cNvPr id="9" name="Picture 17" descr="IMG_247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200000">
            <a:off x="2777768" y="2543243"/>
            <a:ext cx="14859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IMG_245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220072" y="3356992"/>
            <a:ext cx="1485900" cy="198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DC112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2780928"/>
            <a:ext cx="5112568" cy="381126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0F0F0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0F0F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431</TotalTime>
  <Words>256</Words>
  <Application>Microsoft Office PowerPoint</Application>
  <PresentationFormat>Экран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Работа кружка  «Умелые ручки»</vt:lpstr>
      <vt:lpstr>Цель: Развитие конструктивных задатков, художественно-эстетического вкуса и творческого воображения.  </vt:lpstr>
      <vt:lpstr>“Истоки творческих способностей и дарования детей на кончиках их пальцев. От пальцев, образно говоря, идут тончайшие ручейки, которые питают источник творческой мысли. Чем больше уверенности и изобретательности в движениях детской руки, тем тоньше взаимодействие с орудием труда, чем сложнее движение, необходимое для этого взаимодействия, тем глубже входит взаимодействие руки с природой, с общественным трудом в духовную жизнь ребенка. Другими словами: чем больше мастерства в детской руке, тем умнее ребенок”                                                                                                  В.А.Сухомлинский </vt:lpstr>
      <vt:lpstr>Художественный труд- это  средство развития творческого потенциала дошкольников. </vt:lpstr>
      <vt:lpstr> </vt:lpstr>
      <vt:lpstr>Выполненные поделки используются в качестве подарков к Дню 8 Марта, 23 февраля, новогодним праздникам, 9 мая, а так же в оформлении группы к  праздникам.</vt:lpstr>
      <vt:lpstr>«…Мир будет счастлив только тогда, когда у каждого человека будет душа художника. Иначе говоря, когда каждый будет находить радость в своем труде.»                                     Роден </vt:lpstr>
      <vt:lpstr>Коллекции</vt:lpstr>
      <vt:lpstr>Мониторинг кружковой работы «Умелые ручки»</vt:lpstr>
      <vt:lpstr>Используемая литература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Панова</dc:creator>
  <cp:lastModifiedBy>User</cp:lastModifiedBy>
  <cp:revision>46</cp:revision>
  <dcterms:created xsi:type="dcterms:W3CDTF">2012-08-06T08:49:44Z</dcterms:created>
  <dcterms:modified xsi:type="dcterms:W3CDTF">2013-10-01T20:04:33Z</dcterms:modified>
</cp:coreProperties>
</file>